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1" r:id="rId4"/>
    <p:sldId id="314" r:id="rId5"/>
    <p:sldId id="307" r:id="rId6"/>
    <p:sldId id="262" r:id="rId7"/>
    <p:sldId id="318" r:id="rId8"/>
    <p:sldId id="319" r:id="rId9"/>
    <p:sldId id="264" r:id="rId10"/>
    <p:sldId id="308" r:id="rId11"/>
    <p:sldId id="265" r:id="rId12"/>
    <p:sldId id="312" r:id="rId13"/>
    <p:sldId id="313" r:id="rId14"/>
    <p:sldId id="315" r:id="rId15"/>
    <p:sldId id="267" r:id="rId16"/>
    <p:sldId id="306" r:id="rId17"/>
    <p:sldId id="304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1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6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44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35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55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46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03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89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17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91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5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97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62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15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32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96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2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2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0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8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00023-6EBB-4D3C-A7E6-B4A4494C6A3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47E2A-B828-465D-9EB6-A825F7ADD3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8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9800" y="332658"/>
            <a:ext cx="7772400" cy="1152127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</a:rPr>
              <a:t>Estado do Rio Grande do Sul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Prefeitura Municipal de Maquiné/RS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Audiência Pública primeiro quadrimestre de  2021</a:t>
            </a:r>
          </a:p>
        </p:txBody>
      </p:sp>
    </p:spTree>
    <p:extLst>
      <p:ext uri="{BB962C8B-B14F-4D97-AF65-F5344CB8AC3E}">
        <p14:creationId xmlns:p14="http://schemas.microsoft.com/office/powerpoint/2010/main" val="1155386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br>
              <a:rPr lang="pt-BR" sz="3200" dirty="0"/>
            </a:br>
            <a:br>
              <a:rPr lang="pt-BR" sz="3200" dirty="0"/>
            </a:br>
            <a:br>
              <a:rPr lang="pt-BR" sz="3200" dirty="0"/>
            </a:br>
            <a:br>
              <a:rPr lang="pt-BR" sz="3200" dirty="0"/>
            </a:br>
            <a:br>
              <a:rPr lang="pt-BR" sz="3200" dirty="0"/>
            </a:br>
            <a:br>
              <a:rPr lang="pt-BR" sz="3200" dirty="0"/>
            </a:b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812801"/>
            <a:ext cx="10972800" cy="5313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/>
              <a:t>O índice de aplicação com gastos constitucionais com o </a:t>
            </a:r>
            <a:r>
              <a:rPr lang="pt-BR" sz="2000" dirty="0" err="1"/>
              <a:t>Fundeb</a:t>
            </a:r>
            <a:r>
              <a:rPr lang="pt-BR" sz="2000" dirty="0"/>
              <a:t> foi de </a:t>
            </a:r>
            <a:r>
              <a:rPr lang="pt-BR" sz="2000" b="1" dirty="0"/>
              <a:t>15,77 %</a:t>
            </a:r>
            <a:r>
              <a:rPr lang="pt-BR" sz="2000" dirty="0"/>
              <a:t>, sendo investidos R$ 976.911,70 ( novecentos e setenta e seis mil e novecentos e onze reais e setenta centavos). Já a aplicação dos recursos do </a:t>
            </a:r>
            <a:r>
              <a:rPr lang="pt-BR" sz="2000" dirty="0" err="1"/>
              <a:t>Fundeb</a:t>
            </a:r>
            <a:r>
              <a:rPr lang="pt-BR" sz="2000" dirty="0"/>
              <a:t> destinados ao pagamento dos profissionais do Magistério em 2021, foi de </a:t>
            </a:r>
            <a:r>
              <a:rPr lang="pt-BR" sz="2000" b="1" dirty="0"/>
              <a:t>917.357,63</a:t>
            </a:r>
            <a:r>
              <a:rPr lang="pt-BR" sz="2000" dirty="0"/>
              <a:t>( novecentos e dezessete mil trezentos e cinquenta e sete reais e sessenta e três  centavos), sendo </a:t>
            </a:r>
            <a:r>
              <a:rPr lang="pt-BR" sz="2000" b="1" dirty="0"/>
              <a:t>77,22%. 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Base de cálculo de aplicação:</a:t>
            </a:r>
          </a:p>
          <a:p>
            <a:pPr marL="0" indent="0">
              <a:buNone/>
            </a:pPr>
            <a:r>
              <a:rPr lang="pt-BR" sz="2000" dirty="0"/>
              <a:t> Receita de remuneração de depósitos - </a:t>
            </a:r>
            <a:r>
              <a:rPr lang="pt-BR" sz="2000" dirty="0" err="1"/>
              <a:t>Fundeb</a:t>
            </a:r>
            <a:r>
              <a:rPr lang="pt-BR" sz="2000" dirty="0"/>
              <a:t> 276,83</a:t>
            </a:r>
          </a:p>
          <a:p>
            <a:pPr marL="0" indent="0">
              <a:buNone/>
            </a:pPr>
            <a:r>
              <a:rPr lang="pt-BR" sz="2000" dirty="0"/>
              <a:t>Transferência de recursos do </a:t>
            </a:r>
            <a:r>
              <a:rPr lang="pt-BR" sz="2000" dirty="0" err="1"/>
              <a:t>Fundeb</a:t>
            </a:r>
            <a:r>
              <a:rPr lang="pt-BR" sz="2000" dirty="0"/>
              <a:t>          1.187.729,82</a:t>
            </a:r>
          </a:p>
          <a:p>
            <a:pPr marL="0" indent="0">
              <a:buNone/>
            </a:pPr>
            <a:r>
              <a:rPr lang="pt-BR" sz="2000" dirty="0"/>
              <a:t>TOTAL				            </a:t>
            </a:r>
            <a:r>
              <a:rPr lang="pt-BR" sz="2000" b="1" dirty="0"/>
              <a:t>1.188.006,65</a:t>
            </a:r>
          </a:p>
          <a:p>
            <a:pPr marL="0" indent="0">
              <a:buNone/>
            </a:pPr>
            <a:r>
              <a:rPr lang="pt-BR" sz="2000" dirty="0"/>
              <a:t>Aplicação dos recursos do </a:t>
            </a:r>
            <a:r>
              <a:rPr lang="pt-BR" sz="2000" dirty="0" err="1"/>
              <a:t>Fundeb</a:t>
            </a:r>
            <a:r>
              <a:rPr lang="pt-BR" sz="2000" dirty="0"/>
              <a:t> destinados ao pagamento dos profissionais do Magistério: </a:t>
            </a:r>
          </a:p>
          <a:p>
            <a:pPr marL="0" indent="0">
              <a:buNone/>
            </a:pPr>
            <a:r>
              <a:rPr lang="pt-BR" sz="2000" dirty="0"/>
              <a:t>31 Ensino Fundamental 	540.946,78</a:t>
            </a:r>
          </a:p>
          <a:p>
            <a:pPr marL="0" indent="0">
              <a:buNone/>
            </a:pPr>
            <a:r>
              <a:rPr lang="pt-BR" sz="2000" dirty="0"/>
              <a:t>31 Educação Infantil 	376.410,85</a:t>
            </a:r>
          </a:p>
          <a:p>
            <a:pPr marL="0" indent="0">
              <a:buNone/>
            </a:pPr>
            <a:r>
              <a:rPr lang="pt-BR" sz="2000" dirty="0"/>
              <a:t>TOTAL 		               </a:t>
            </a:r>
            <a:r>
              <a:rPr lang="pt-BR" sz="2000" b="1" dirty="0"/>
              <a:t>917.357,63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673A4AB-80F9-4F3F-AC82-3B1AFBF10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4450" y="3756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716F799-D941-48EC-8C47-3AB2B2397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4450" y="3756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9726F0B-3E6C-44AB-90FE-BEB627FBE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4450" y="3756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030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9CB1B-01D5-4B1C-9D8D-00356940B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23308"/>
          </a:xfrm>
        </p:spPr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b="1" dirty="0"/>
              <a:t> Saúde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2D02928-FF69-474D-B625-3CA065D72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460500" y="1117938"/>
            <a:ext cx="9956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No exercício em análise, a execução orçamentária demonstrou a aplicação de R$ </a:t>
            </a:r>
            <a:r>
              <a:rPr lang="pt-BR" sz="2000" b="1" dirty="0"/>
              <a:t>1.493.724,78</a:t>
            </a:r>
            <a:r>
              <a:rPr lang="pt-BR" sz="2000" dirty="0"/>
              <a:t> ( um milhões quatrocentos e noventa e três mil setecentos e vinte e quatro reais e  setenta e oito  centavos) nas Ações e Serviços Públicos de Saúde, representando </a:t>
            </a:r>
            <a:r>
              <a:rPr lang="pt-BR" sz="2000" b="1" dirty="0"/>
              <a:t>20,81%</a:t>
            </a:r>
            <a:r>
              <a:rPr lang="pt-BR" sz="2000" dirty="0"/>
              <a:t> da Receita base de cálculo descrita nos termos da Resolução do Conselho Nacional de Saúde no 322/2003. O valor despendido nas ASPS pode ser assim Identificado: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40 Administração geral 		                  657.832,12</a:t>
            </a:r>
          </a:p>
          <a:p>
            <a:pPr algn="just"/>
            <a:r>
              <a:rPr lang="pt-BR" sz="2000" dirty="0"/>
              <a:t>40 Atenção Básica 		                      6.189,26 </a:t>
            </a:r>
          </a:p>
          <a:p>
            <a:pPr algn="just"/>
            <a:r>
              <a:rPr lang="pt-BR" sz="2000" dirty="0"/>
              <a:t>40 Assistência Hospitalar e Ambulatorial          587.897,69 </a:t>
            </a:r>
          </a:p>
          <a:p>
            <a:pPr algn="just"/>
            <a:r>
              <a:rPr lang="pt-BR" sz="2000" dirty="0"/>
              <a:t>40 suportes profilático e terapêutico                  34.630,72 </a:t>
            </a:r>
          </a:p>
          <a:p>
            <a:pPr algn="just"/>
            <a:r>
              <a:rPr lang="pt-BR" sz="2000" dirty="0"/>
              <a:t>40 Transporte rodoviário                                     207.318,73 </a:t>
            </a:r>
          </a:p>
          <a:p>
            <a:pPr algn="just"/>
            <a:r>
              <a:rPr lang="pt-BR" sz="2000" dirty="0"/>
              <a:t>(-) Rendimentos Aplicações Financeiras                 143,74</a:t>
            </a:r>
          </a:p>
          <a:p>
            <a:pPr algn="just"/>
            <a:r>
              <a:rPr lang="pt-BR" sz="2000" dirty="0"/>
              <a:t>TOTAL 					</a:t>
            </a:r>
            <a:r>
              <a:rPr lang="pt-BR" sz="2000" b="1" dirty="0"/>
              <a:t> 1.493.724,78</a:t>
            </a:r>
          </a:p>
        </p:txBody>
      </p:sp>
    </p:spTree>
    <p:extLst>
      <p:ext uri="{BB962C8B-B14F-4D97-AF65-F5344CB8AC3E}">
        <p14:creationId xmlns:p14="http://schemas.microsoft.com/office/powerpoint/2010/main" val="3566173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B7A07-4A4B-4910-90C8-285A65BAB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dirty="0"/>
              <a:t>Despesa com Pessoal</a:t>
            </a:r>
            <a:br>
              <a:rPr lang="pt-BR" dirty="0"/>
            </a:br>
            <a:r>
              <a:rPr lang="pt-BR" dirty="0"/>
              <a:t> </a:t>
            </a:r>
          </a:p>
        </p:txBody>
      </p:sp>
      <p:grpSp>
        <p:nvGrpSpPr>
          <p:cNvPr id="6" name="Tela 106">
            <a:extLst>
              <a:ext uri="{FF2B5EF4-FFF2-40B4-BE49-F238E27FC236}">
                <a16:creationId xmlns:a16="http://schemas.microsoft.com/office/drawing/2014/main" id="{0B612F2E-0EBB-4CBF-9707-E6DCC7745E7E}"/>
              </a:ext>
            </a:extLst>
          </p:cNvPr>
          <p:cNvGrpSpPr/>
          <p:nvPr/>
        </p:nvGrpSpPr>
        <p:grpSpPr>
          <a:xfrm>
            <a:off x="1139688" y="846138"/>
            <a:ext cx="9356034" cy="4916557"/>
            <a:chOff x="0" y="0"/>
            <a:chExt cx="5400040" cy="2726690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0B5FE487-906A-4EA7-99FE-B3F6DD776945}"/>
                </a:ext>
              </a:extLst>
            </p:cNvPr>
            <p:cNvSpPr/>
            <p:nvPr/>
          </p:nvSpPr>
          <p:spPr>
            <a:xfrm>
              <a:off x="0" y="0"/>
              <a:ext cx="5400040" cy="2726690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BCC5FC59-E1B0-41B9-9AD1-5944AF679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175"/>
              <a:ext cx="532920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3EF7B692-5E80-4B18-97CD-762162F0A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3175"/>
              <a:ext cx="567153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RECEITA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AF22303A-6902-45A1-85F2-DD1499A24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9225" y="3175"/>
              <a:ext cx="85119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558C1A08-26CB-438B-801D-89DDE8167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080" y="3175"/>
              <a:ext cx="1162062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ORRENTE LÍQUIDA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2226EE23-4B10-4378-9A09-F749C3397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8950" y="3175"/>
              <a:ext cx="39784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1119C70B-4611-43D4-9ECD-264FB3A68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115" y="3175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4876CDD3-217D-4B01-B308-A011408DC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7215" y="3175"/>
              <a:ext cx="1058438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RCL Valor Ajustado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A438BDAF-7F09-4E34-932D-264865BA2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1830" y="3175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BB49529A-A614-4579-AB43-F466448B3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63830"/>
              <a:ext cx="2855193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Arrecadadas no mês de referência e nos onze anteriores (12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6ECA834C-5756-438A-B476-EB9DFCAE1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4585" y="163830"/>
              <a:ext cx="330300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meses)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172F2CE5-917C-4F0F-893C-E19F69E09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8130" y="163830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7711A46B-A43A-4916-9737-CD301ED5E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6230" y="163830"/>
              <a:ext cx="78643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3F1C66B8-A3B5-42E4-9BEF-8A9646945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465" y="163830"/>
              <a:ext cx="59213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$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979128B0-A393-4433-A0D2-1FB33077D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665" y="163830"/>
              <a:ext cx="690205" cy="139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kumimoji="0" lang="pt-B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24.490.362,83</a:t>
              </a:r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F8781167-CC62-41C5-B24C-0C92DEBAF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1600" y="163830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id="{F92E6A9D-82E7-40FB-89C8-B86754D38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23850"/>
              <a:ext cx="1912406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Lei Complementar Federal nº 101/2000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79BC427C-1F66-40B6-8FC3-3427F341F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545" y="323850"/>
              <a:ext cx="39784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id="{FB87F509-3F38-41A0-B3E1-8730EBE84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345" y="323850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9FAD93F2-F5C4-4E83-901F-BB1CD6001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5715" y="323850"/>
              <a:ext cx="111672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LRF, Inciso I do art. 53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0D1A7229-0E1F-4FB6-8786-390A2EE7D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8910" y="323850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C06C0893-3B3F-44AC-855C-52AB29A69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010" y="323850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id="{FEAA0F46-5747-49F4-AF6F-F4A7F5FB9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6380" y="323850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8C64B483-A20B-4D19-B771-F316E5ADA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82600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946F213C-417E-4E38-A8D9-0D793328D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41985"/>
              <a:ext cx="414493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6286BC2E-509F-4F58-9637-2674147E4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641985"/>
              <a:ext cx="2718262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DEMONSTRATIVO DA DESPESA COM PESSOAL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E7F7F9E9-5161-4617-81B3-054E411E4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9870" y="641985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1">
              <a:extLst>
                <a:ext uri="{FF2B5EF4-FFF2-40B4-BE49-F238E27FC236}">
                  <a16:creationId xmlns:a16="http://schemas.microsoft.com/office/drawing/2014/main" id="{3D12151B-39DA-42C4-8429-B665273B8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03275"/>
              <a:ext cx="1912406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Lei Complementar Federal nº 101/2000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32">
              <a:extLst>
                <a:ext uri="{FF2B5EF4-FFF2-40B4-BE49-F238E27FC236}">
                  <a16:creationId xmlns:a16="http://schemas.microsoft.com/office/drawing/2014/main" id="{F97BE13A-419D-4AC4-8023-68B86EC7E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545" y="803275"/>
              <a:ext cx="39784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33">
              <a:extLst>
                <a:ext uri="{FF2B5EF4-FFF2-40B4-BE49-F238E27FC236}">
                  <a16:creationId xmlns:a16="http://schemas.microsoft.com/office/drawing/2014/main" id="{F6F10529-0EC3-434A-A053-0B08A9066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345" y="803275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34">
              <a:extLst>
                <a:ext uri="{FF2B5EF4-FFF2-40B4-BE49-F238E27FC236}">
                  <a16:creationId xmlns:a16="http://schemas.microsoft.com/office/drawing/2014/main" id="{E13C8E15-BA56-49A8-B4C4-99B43BFB7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5715" y="803275"/>
              <a:ext cx="2094672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LRF, art. 54 e alínea ´´a´´ do Inciso I do art. </a:t>
              </a:r>
              <a:endPara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5">
              <a:extLst>
                <a:ext uri="{FF2B5EF4-FFF2-40B4-BE49-F238E27FC236}">
                  <a16:creationId xmlns:a16="http://schemas.microsoft.com/office/drawing/2014/main" id="{FEDB8520-23B8-41E9-9086-01E1E1372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63295"/>
              <a:ext cx="148033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55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6">
              <a:extLst>
                <a:ext uri="{FF2B5EF4-FFF2-40B4-BE49-F238E27FC236}">
                  <a16:creationId xmlns:a16="http://schemas.microsoft.com/office/drawing/2014/main" id="{6B6D5149-766D-4DB9-8168-17E45E0A7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" y="963295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37">
              <a:extLst>
                <a:ext uri="{FF2B5EF4-FFF2-40B4-BE49-F238E27FC236}">
                  <a16:creationId xmlns:a16="http://schemas.microsoft.com/office/drawing/2014/main" id="{D9A02B54-1AA5-497D-A220-DE1987470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315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38">
              <a:extLst>
                <a:ext uri="{FF2B5EF4-FFF2-40B4-BE49-F238E27FC236}">
                  <a16:creationId xmlns:a16="http://schemas.microsoft.com/office/drawing/2014/main" id="{D26482F8-28E8-4712-AA73-DE5E1CFCB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282700"/>
              <a:ext cx="2795979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Total da Despesa Líquida c/ Pessoal nos 12 últimos  meses</a:t>
              </a:r>
              <a:endPara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39">
              <a:extLst>
                <a:ext uri="{FF2B5EF4-FFF2-40B4-BE49-F238E27FC236}">
                  <a16:creationId xmlns:a16="http://schemas.microsoft.com/office/drawing/2014/main" id="{8A2D442A-97DA-4657-A536-0EF83CB69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080" y="1282700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0">
              <a:extLst>
                <a:ext uri="{FF2B5EF4-FFF2-40B4-BE49-F238E27FC236}">
                  <a16:creationId xmlns:a16="http://schemas.microsoft.com/office/drawing/2014/main" id="{41C3DBB5-9381-4163-BB97-4E0940093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655" y="1282700"/>
              <a:ext cx="977020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          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1">
              <a:extLst>
                <a:ext uri="{FF2B5EF4-FFF2-40B4-BE49-F238E27FC236}">
                  <a16:creationId xmlns:a16="http://schemas.microsoft.com/office/drawing/2014/main" id="{94A6CFE7-EA8A-413B-8B3A-EFE1EBC9B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7590" y="1282700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2">
              <a:extLst>
                <a:ext uri="{FF2B5EF4-FFF2-40B4-BE49-F238E27FC236}">
                  <a16:creationId xmlns:a16="http://schemas.microsoft.com/office/drawing/2014/main" id="{4C12C672-2DC8-4446-9875-432F1A7B5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2720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43">
              <a:extLst>
                <a:ext uri="{FF2B5EF4-FFF2-40B4-BE49-F238E27FC236}">
                  <a16:creationId xmlns:a16="http://schemas.microsoft.com/office/drawing/2014/main" id="{3A217E59-8051-4790-96D0-A101CB0D2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" y="1442720"/>
              <a:ext cx="947413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         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44">
              <a:extLst>
                <a:ext uri="{FF2B5EF4-FFF2-40B4-BE49-F238E27FC236}">
                  <a16:creationId xmlns:a16="http://schemas.microsoft.com/office/drawing/2014/main" id="{3FC5A1AB-1486-48B5-89FE-EEF4D45DD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935" y="1442720"/>
              <a:ext cx="78643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</a:t>
              </a:r>
              <a:endPara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5">
              <a:extLst>
                <a:ext uri="{FF2B5EF4-FFF2-40B4-BE49-F238E27FC236}">
                  <a16:creationId xmlns:a16="http://schemas.microsoft.com/office/drawing/2014/main" id="{693677A7-68F4-4482-9E5E-9FF6AFF78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9535" y="1442720"/>
              <a:ext cx="88820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$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46">
              <a:extLst>
                <a:ext uri="{FF2B5EF4-FFF2-40B4-BE49-F238E27FC236}">
                  <a16:creationId xmlns:a16="http://schemas.microsoft.com/office/drawing/2014/main" id="{116D8570-C12B-42A8-B001-15ABE414C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3835" y="1442720"/>
              <a:ext cx="779951" cy="157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pt-BR" b="1" dirty="0"/>
                <a:t>10.955.278,51</a:t>
              </a:r>
              <a:endParaRPr lang="pt-BR" b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47">
              <a:extLst>
                <a:ext uri="{FF2B5EF4-FFF2-40B4-BE49-F238E27FC236}">
                  <a16:creationId xmlns:a16="http://schemas.microsoft.com/office/drawing/2014/main" id="{D0627580-0440-4B18-94BE-1A8C768EB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570" y="1442720"/>
              <a:ext cx="1717186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48">
              <a:extLst>
                <a:ext uri="{FF2B5EF4-FFF2-40B4-BE49-F238E27FC236}">
                  <a16:creationId xmlns:a16="http://schemas.microsoft.com/office/drawing/2014/main" id="{8A1F7D99-6CE3-4E41-9AC6-302B817F1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5005" y="1442720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49">
              <a:extLst>
                <a:ext uri="{FF2B5EF4-FFF2-40B4-BE49-F238E27FC236}">
                  <a16:creationId xmlns:a16="http://schemas.microsoft.com/office/drawing/2014/main" id="{5EE8A148-9B18-4C70-8C42-F6127E86B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3105" y="1441450"/>
              <a:ext cx="26832" cy="139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4" name="Rectangle 50">
              <a:extLst>
                <a:ext uri="{FF2B5EF4-FFF2-40B4-BE49-F238E27FC236}">
                  <a16:creationId xmlns:a16="http://schemas.microsoft.com/office/drawing/2014/main" id="{54FF6400-3910-4E40-96ED-C1F5B9029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9937" y="1441450"/>
              <a:ext cx="406498" cy="157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44,73%</a:t>
              </a:r>
            </a:p>
          </p:txBody>
        </p:sp>
        <p:sp>
          <p:nvSpPr>
            <p:cNvPr id="55" name="Rectangle 51">
              <a:extLst>
                <a:ext uri="{FF2B5EF4-FFF2-40B4-BE49-F238E27FC236}">
                  <a16:creationId xmlns:a16="http://schemas.microsoft.com/office/drawing/2014/main" id="{1D15EAC0-CD22-4944-958C-3044F9566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405" y="1441450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52">
              <a:extLst>
                <a:ext uri="{FF2B5EF4-FFF2-40B4-BE49-F238E27FC236}">
                  <a16:creationId xmlns:a16="http://schemas.microsoft.com/office/drawing/2014/main" id="{D38FD055-F5F5-4A00-AF9A-EDE046990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602740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53">
              <a:extLst>
                <a:ext uri="{FF2B5EF4-FFF2-40B4-BE49-F238E27FC236}">
                  <a16:creationId xmlns:a16="http://schemas.microsoft.com/office/drawing/2014/main" id="{114EDC76-545A-4C78-AFC0-4E37D7CBE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55" y="1766570"/>
              <a:ext cx="1584882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Limite para Emissão de Alerta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Rectangle 54">
              <a:extLst>
                <a:ext uri="{FF2B5EF4-FFF2-40B4-BE49-F238E27FC236}">
                  <a16:creationId xmlns:a16="http://schemas.microsoft.com/office/drawing/2014/main" id="{FBC77CD4-E6C5-4C5D-BD15-D61DED6E1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930" y="1766570"/>
              <a:ext cx="39784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5">
              <a:extLst>
                <a:ext uri="{FF2B5EF4-FFF2-40B4-BE49-F238E27FC236}">
                  <a16:creationId xmlns:a16="http://schemas.microsoft.com/office/drawing/2014/main" id="{C55F2CD3-CB4E-42E0-AB74-37A0F6574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7095" y="1766570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 56">
              <a:extLst>
                <a:ext uri="{FF2B5EF4-FFF2-40B4-BE49-F238E27FC236}">
                  <a16:creationId xmlns:a16="http://schemas.microsoft.com/office/drawing/2014/main" id="{83843612-91DA-4897-A2BB-D3BCB0EFF5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195" y="1766570"/>
              <a:ext cx="1486810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LRF, Inciso II do § 1º do art.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57">
              <a:extLst>
                <a:ext uri="{FF2B5EF4-FFF2-40B4-BE49-F238E27FC236}">
                  <a16:creationId xmlns:a16="http://schemas.microsoft.com/office/drawing/2014/main" id="{37109C63-D6DD-4D98-8188-F3362D341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55" y="1926590"/>
              <a:ext cx="118426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59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Rectangle 58">
              <a:extLst>
                <a:ext uri="{FF2B5EF4-FFF2-40B4-BE49-F238E27FC236}">
                  <a16:creationId xmlns:a16="http://schemas.microsoft.com/office/drawing/2014/main" id="{7FC74887-4C12-4446-99D8-FFF26F125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55" y="1920875"/>
              <a:ext cx="26832" cy="139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59">
              <a:extLst>
                <a:ext uri="{FF2B5EF4-FFF2-40B4-BE49-F238E27FC236}">
                  <a16:creationId xmlns:a16="http://schemas.microsoft.com/office/drawing/2014/main" id="{89BD0EDF-10E2-4254-AA6D-7B93D46AD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220" y="1764030"/>
              <a:ext cx="355280" cy="139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48,60%</a:t>
              </a:r>
              <a:endPara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60">
              <a:extLst>
                <a:ext uri="{FF2B5EF4-FFF2-40B4-BE49-F238E27FC236}">
                  <a16:creationId xmlns:a16="http://schemas.microsoft.com/office/drawing/2014/main" id="{ED5987CC-8E9F-40CE-B6A0-FBE21F7A2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6150" y="1764030"/>
              <a:ext cx="26832" cy="139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61">
              <a:extLst>
                <a:ext uri="{FF2B5EF4-FFF2-40B4-BE49-F238E27FC236}">
                  <a16:creationId xmlns:a16="http://schemas.microsoft.com/office/drawing/2014/main" id="{2FCD2DA1-B388-4C6A-B2A9-B448C8F28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58315"/>
              <a:ext cx="6350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Rectangle 62">
              <a:extLst>
                <a:ext uri="{FF2B5EF4-FFF2-40B4-BE49-F238E27FC236}">
                  <a16:creationId xmlns:a16="http://schemas.microsoft.com/office/drawing/2014/main" id="{985B5DAB-28F4-4129-B545-A28972B03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58315"/>
              <a:ext cx="6350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Rectangle 63">
              <a:extLst>
                <a:ext uri="{FF2B5EF4-FFF2-40B4-BE49-F238E27FC236}">
                  <a16:creationId xmlns:a16="http://schemas.microsoft.com/office/drawing/2014/main" id="{F557B364-6828-40AB-A2BA-A53E39E42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0" y="1758315"/>
              <a:ext cx="4222115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id="{681590A5-873E-4B37-8E42-545F5202C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465" y="1758315"/>
              <a:ext cx="6350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Rectangle 65">
              <a:extLst>
                <a:ext uri="{FF2B5EF4-FFF2-40B4-BE49-F238E27FC236}">
                  <a16:creationId xmlns:a16="http://schemas.microsoft.com/office/drawing/2014/main" id="{EF7403C3-BA0B-46D3-98B1-3D474FCA8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4815" y="1758315"/>
              <a:ext cx="715010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8F16631F-E29D-45FC-9A75-FB6D08F93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9825" y="1758315"/>
              <a:ext cx="5715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67">
              <a:extLst>
                <a:ext uri="{FF2B5EF4-FFF2-40B4-BE49-F238E27FC236}">
                  <a16:creationId xmlns:a16="http://schemas.microsoft.com/office/drawing/2014/main" id="{48C7F008-83AC-4D43-81D1-7B4557BFF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9825" y="1758315"/>
              <a:ext cx="5715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id="{705B3A5C-24A8-451A-8FD9-67C006F47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64030"/>
              <a:ext cx="6350" cy="31940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69">
              <a:extLst>
                <a:ext uri="{FF2B5EF4-FFF2-40B4-BE49-F238E27FC236}">
                  <a16:creationId xmlns:a16="http://schemas.microsoft.com/office/drawing/2014/main" id="{DA75942A-7122-41A4-9E82-7BDF08803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465" y="1764030"/>
              <a:ext cx="6350" cy="31940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70">
              <a:extLst>
                <a:ext uri="{FF2B5EF4-FFF2-40B4-BE49-F238E27FC236}">
                  <a16:creationId xmlns:a16="http://schemas.microsoft.com/office/drawing/2014/main" id="{42CDD178-9A19-4F12-9492-CFF674C5B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9825" y="1764030"/>
              <a:ext cx="5715" cy="31940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71">
              <a:extLst>
                <a:ext uri="{FF2B5EF4-FFF2-40B4-BE49-F238E27FC236}">
                  <a16:creationId xmlns:a16="http://schemas.microsoft.com/office/drawing/2014/main" id="{7E434997-50B5-41D5-A80D-2B70083A6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55" y="2093595"/>
              <a:ext cx="949264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Limite Prudencial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Rectangle 72">
              <a:extLst>
                <a:ext uri="{FF2B5EF4-FFF2-40B4-BE49-F238E27FC236}">
                  <a16:creationId xmlns:a16="http://schemas.microsoft.com/office/drawing/2014/main" id="{4FCC162A-1C8C-4BD2-9904-B7F56DF54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0955" y="2093595"/>
              <a:ext cx="39784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73">
              <a:extLst>
                <a:ext uri="{FF2B5EF4-FFF2-40B4-BE49-F238E27FC236}">
                  <a16:creationId xmlns:a16="http://schemas.microsoft.com/office/drawing/2014/main" id="{B786D40C-DDB5-4D03-BFAF-5C5AC12F4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1755" y="2093595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Rectangle 74">
              <a:extLst>
                <a:ext uri="{FF2B5EF4-FFF2-40B4-BE49-F238E27FC236}">
                  <a16:creationId xmlns:a16="http://schemas.microsoft.com/office/drawing/2014/main" id="{FC5524DE-1D42-4B68-BA46-624C2D0C5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9855" y="2093595"/>
              <a:ext cx="1647796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LRF, Parágrafo Único do art. 22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Rectangle 75">
              <a:extLst>
                <a:ext uri="{FF2B5EF4-FFF2-40B4-BE49-F238E27FC236}">
                  <a16:creationId xmlns:a16="http://schemas.microsoft.com/office/drawing/2014/main" id="{FB69D4B6-4249-499D-A6B7-758A2D215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1390" y="2087880"/>
              <a:ext cx="26832" cy="139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76">
              <a:extLst>
                <a:ext uri="{FF2B5EF4-FFF2-40B4-BE49-F238E27FC236}">
                  <a16:creationId xmlns:a16="http://schemas.microsoft.com/office/drawing/2014/main" id="{D2DA9D37-45F9-491D-9775-E2189F6C7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220" y="2090420"/>
              <a:ext cx="355280" cy="139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51,30%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Rectangle 77">
              <a:extLst>
                <a:ext uri="{FF2B5EF4-FFF2-40B4-BE49-F238E27FC236}">
                  <a16:creationId xmlns:a16="http://schemas.microsoft.com/office/drawing/2014/main" id="{3098CB27-AC35-42AF-A693-72A215F5E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6150" y="2090420"/>
              <a:ext cx="26832" cy="139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78">
              <a:extLst>
                <a:ext uri="{FF2B5EF4-FFF2-40B4-BE49-F238E27FC236}">
                  <a16:creationId xmlns:a16="http://schemas.microsoft.com/office/drawing/2014/main" id="{9202B939-7DFF-4326-AD33-0A96C37C0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083435"/>
              <a:ext cx="6350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79">
              <a:extLst>
                <a:ext uri="{FF2B5EF4-FFF2-40B4-BE49-F238E27FC236}">
                  <a16:creationId xmlns:a16="http://schemas.microsoft.com/office/drawing/2014/main" id="{F5D78D00-52C9-48A6-9E33-1DE7879062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0" y="2083435"/>
              <a:ext cx="4222115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80">
              <a:extLst>
                <a:ext uri="{FF2B5EF4-FFF2-40B4-BE49-F238E27FC236}">
                  <a16:creationId xmlns:a16="http://schemas.microsoft.com/office/drawing/2014/main" id="{F150D50D-7614-4FD3-8E54-FAF6AEFC3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465" y="2083435"/>
              <a:ext cx="6350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81">
              <a:extLst>
                <a:ext uri="{FF2B5EF4-FFF2-40B4-BE49-F238E27FC236}">
                  <a16:creationId xmlns:a16="http://schemas.microsoft.com/office/drawing/2014/main" id="{DF719E0A-0C1D-44B1-A043-483B4B79A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4815" y="2083435"/>
              <a:ext cx="715010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82">
              <a:extLst>
                <a:ext uri="{FF2B5EF4-FFF2-40B4-BE49-F238E27FC236}">
                  <a16:creationId xmlns:a16="http://schemas.microsoft.com/office/drawing/2014/main" id="{25C18A53-CCE4-4068-BF65-C25B0A2FE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9825" y="2083435"/>
              <a:ext cx="5715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83">
              <a:extLst>
                <a:ext uri="{FF2B5EF4-FFF2-40B4-BE49-F238E27FC236}">
                  <a16:creationId xmlns:a16="http://schemas.microsoft.com/office/drawing/2014/main" id="{1FF98671-CE30-4EA8-BA71-7B26DA78C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089150"/>
              <a:ext cx="6350" cy="1708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84">
              <a:extLst>
                <a:ext uri="{FF2B5EF4-FFF2-40B4-BE49-F238E27FC236}">
                  <a16:creationId xmlns:a16="http://schemas.microsoft.com/office/drawing/2014/main" id="{588C0556-0BDA-4AAC-A71D-F3286665B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465" y="2089150"/>
              <a:ext cx="6350" cy="1708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85">
              <a:extLst>
                <a:ext uri="{FF2B5EF4-FFF2-40B4-BE49-F238E27FC236}">
                  <a16:creationId xmlns:a16="http://schemas.microsoft.com/office/drawing/2014/main" id="{089AF4A6-8BF1-4A2E-89BD-BA96B8820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9825" y="2089150"/>
              <a:ext cx="5715" cy="1708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86">
              <a:extLst>
                <a:ext uri="{FF2B5EF4-FFF2-40B4-BE49-F238E27FC236}">
                  <a16:creationId xmlns:a16="http://schemas.microsoft.com/office/drawing/2014/main" id="{F676C003-9695-4E9E-B0CF-F8045B72F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55" y="2268855"/>
              <a:ext cx="679103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Limite Legal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87">
              <a:extLst>
                <a:ext uri="{FF2B5EF4-FFF2-40B4-BE49-F238E27FC236}">
                  <a16:creationId xmlns:a16="http://schemas.microsoft.com/office/drawing/2014/main" id="{FB4125A4-29C0-4FFE-8AE5-E45598651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340" y="2268855"/>
              <a:ext cx="39784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Rectangle 88">
              <a:extLst>
                <a:ext uri="{FF2B5EF4-FFF2-40B4-BE49-F238E27FC236}">
                  <a16:creationId xmlns:a16="http://schemas.microsoft.com/office/drawing/2014/main" id="{16CF833A-DD09-493A-8500-F2E03F557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505" y="2268855"/>
              <a:ext cx="29607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89">
              <a:extLst>
                <a:ext uri="{FF2B5EF4-FFF2-40B4-BE49-F238E27FC236}">
                  <a16:creationId xmlns:a16="http://schemas.microsoft.com/office/drawing/2014/main" id="{6A601665-DC23-4B0C-84CA-BD291A06D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605" y="2268855"/>
              <a:ext cx="2007702" cy="13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LRF, alínea ´´b´´ do Inciso III do art. 20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Rectangle 90">
              <a:extLst>
                <a:ext uri="{FF2B5EF4-FFF2-40B4-BE49-F238E27FC236}">
                  <a16:creationId xmlns:a16="http://schemas.microsoft.com/office/drawing/2014/main" id="{73FD4C61-AC4A-4C8B-8C69-6A27C43C6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2835" y="2263140"/>
              <a:ext cx="26832" cy="139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91">
              <a:extLst>
                <a:ext uri="{FF2B5EF4-FFF2-40B4-BE49-F238E27FC236}">
                  <a16:creationId xmlns:a16="http://schemas.microsoft.com/office/drawing/2014/main" id="{C91A0970-351F-4F81-AE8A-A8012381A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220" y="2265680"/>
              <a:ext cx="355280" cy="139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54,00%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Rectangle 92">
              <a:extLst>
                <a:ext uri="{FF2B5EF4-FFF2-40B4-BE49-F238E27FC236}">
                  <a16:creationId xmlns:a16="http://schemas.microsoft.com/office/drawing/2014/main" id="{FF2B523C-1082-4212-9B64-5D0BD4C9F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6150" y="2265680"/>
              <a:ext cx="26832" cy="139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Rectangle 93">
              <a:extLst>
                <a:ext uri="{FF2B5EF4-FFF2-40B4-BE49-F238E27FC236}">
                  <a16:creationId xmlns:a16="http://schemas.microsoft.com/office/drawing/2014/main" id="{1576A210-A1C2-4630-A526-7FFCF3D35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259965"/>
              <a:ext cx="6350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Rectangle 94">
              <a:extLst>
                <a:ext uri="{FF2B5EF4-FFF2-40B4-BE49-F238E27FC236}">
                  <a16:creationId xmlns:a16="http://schemas.microsoft.com/office/drawing/2014/main" id="{EAF14E0C-C989-4DF4-956D-7B8EF71EC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0" y="2259965"/>
              <a:ext cx="4222115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95">
              <a:extLst>
                <a:ext uri="{FF2B5EF4-FFF2-40B4-BE49-F238E27FC236}">
                  <a16:creationId xmlns:a16="http://schemas.microsoft.com/office/drawing/2014/main" id="{A359A7A0-A035-4BA3-A934-B3D614DA9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465" y="2259965"/>
              <a:ext cx="6350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Rectangle 96">
              <a:extLst>
                <a:ext uri="{FF2B5EF4-FFF2-40B4-BE49-F238E27FC236}">
                  <a16:creationId xmlns:a16="http://schemas.microsoft.com/office/drawing/2014/main" id="{78B1891A-2FAE-4A68-85CC-71541B8D1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4815" y="2259965"/>
              <a:ext cx="715010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Rectangle 97">
              <a:extLst>
                <a:ext uri="{FF2B5EF4-FFF2-40B4-BE49-F238E27FC236}">
                  <a16:creationId xmlns:a16="http://schemas.microsoft.com/office/drawing/2014/main" id="{A575F13D-5562-4954-A0E1-AA663F800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9825" y="2259965"/>
              <a:ext cx="5715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Rectangle 98">
              <a:extLst>
                <a:ext uri="{FF2B5EF4-FFF2-40B4-BE49-F238E27FC236}">
                  <a16:creationId xmlns:a16="http://schemas.microsoft.com/office/drawing/2014/main" id="{936A05BA-8825-4599-B6E7-ECAFE8AEC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265680"/>
              <a:ext cx="6350" cy="16954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Rectangle 99">
              <a:extLst>
                <a:ext uri="{FF2B5EF4-FFF2-40B4-BE49-F238E27FC236}">
                  <a16:creationId xmlns:a16="http://schemas.microsoft.com/office/drawing/2014/main" id="{C0AC8777-7D3D-45E9-8BA9-1F38313E0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35225"/>
              <a:ext cx="6350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Rectangle 100">
              <a:extLst>
                <a:ext uri="{FF2B5EF4-FFF2-40B4-BE49-F238E27FC236}">
                  <a16:creationId xmlns:a16="http://schemas.microsoft.com/office/drawing/2014/main" id="{3005BCBA-527A-476D-80BE-922C3BAA1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35225"/>
              <a:ext cx="6350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101">
              <a:extLst>
                <a:ext uri="{FF2B5EF4-FFF2-40B4-BE49-F238E27FC236}">
                  <a16:creationId xmlns:a16="http://schemas.microsoft.com/office/drawing/2014/main" id="{C82E4A02-EC08-4E43-B72D-B12F2E499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0" y="2435225"/>
              <a:ext cx="4222115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Rectangle 102">
              <a:extLst>
                <a:ext uri="{FF2B5EF4-FFF2-40B4-BE49-F238E27FC236}">
                  <a16:creationId xmlns:a16="http://schemas.microsoft.com/office/drawing/2014/main" id="{5D82A178-C214-46B7-B0A6-322D978CB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465" y="2265680"/>
              <a:ext cx="6350" cy="16954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Rectangle 103">
              <a:extLst>
                <a:ext uri="{FF2B5EF4-FFF2-40B4-BE49-F238E27FC236}">
                  <a16:creationId xmlns:a16="http://schemas.microsoft.com/office/drawing/2014/main" id="{F6262D32-46CF-4C34-900B-EB7E89630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465" y="2435225"/>
              <a:ext cx="6350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Rectangle 104">
              <a:extLst>
                <a:ext uri="{FF2B5EF4-FFF2-40B4-BE49-F238E27FC236}">
                  <a16:creationId xmlns:a16="http://schemas.microsoft.com/office/drawing/2014/main" id="{580D851A-C19D-491E-BE94-882552451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4815" y="2435225"/>
              <a:ext cx="715010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Rectangle 105">
              <a:extLst>
                <a:ext uri="{FF2B5EF4-FFF2-40B4-BE49-F238E27FC236}">
                  <a16:creationId xmlns:a16="http://schemas.microsoft.com/office/drawing/2014/main" id="{4A97ED87-D611-4DFC-8188-B6EFF7022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9825" y="2265680"/>
              <a:ext cx="5715" cy="16954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Rectangle 106">
              <a:extLst>
                <a:ext uri="{FF2B5EF4-FFF2-40B4-BE49-F238E27FC236}">
                  <a16:creationId xmlns:a16="http://schemas.microsoft.com/office/drawing/2014/main" id="{F4234206-EA68-47A8-A2AE-1833BFCA0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9825" y="2435225"/>
              <a:ext cx="5715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Rectangle 107">
              <a:extLst>
                <a:ext uri="{FF2B5EF4-FFF2-40B4-BE49-F238E27FC236}">
                  <a16:creationId xmlns:a16="http://schemas.microsoft.com/office/drawing/2014/main" id="{092C7B81-10C4-49A9-8365-957ACD9FC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9825" y="2435225"/>
              <a:ext cx="5715" cy="5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Rectangle 108">
              <a:extLst>
                <a:ext uri="{FF2B5EF4-FFF2-40B4-BE49-F238E27FC236}">
                  <a16:creationId xmlns:a16="http://schemas.microsoft.com/office/drawing/2014/main" id="{1B402D56-364B-46D3-85EC-5C52839C9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40940"/>
              <a:ext cx="26832" cy="139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3514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49400" y="640913"/>
            <a:ext cx="99187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b="1" dirty="0"/>
              <a:t>COVID 19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b="1" dirty="0"/>
          </a:p>
          <a:p>
            <a:pPr algn="just"/>
            <a:r>
              <a:rPr lang="pt-BR" dirty="0"/>
              <a:t>Em relação ao enfrentamento a pandemia COVID 19 ,  ate o primeiro quadrimestre não recebemos valores .</a:t>
            </a:r>
          </a:p>
          <a:p>
            <a:pPr algn="just"/>
            <a:endParaRPr lang="pt-BR" b="1" dirty="0"/>
          </a:p>
          <a:p>
            <a:pPr algn="just"/>
            <a:endParaRPr lang="pt-BR" b="1" dirty="0"/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DESPESAS EXECUTADAS </a:t>
            </a:r>
            <a:r>
              <a:rPr lang="pt-BR" dirty="0"/>
              <a:t>: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OUTROS SERVIÇOS DE TERCEIROS - PESSOA JURÍDICA 		2.150,90</a:t>
            </a:r>
          </a:p>
          <a:p>
            <a:pPr algn="just"/>
            <a:r>
              <a:rPr lang="pt-BR" dirty="0"/>
              <a:t>MATERIAL DE CONSUMO                                                                            32.873,10</a:t>
            </a:r>
          </a:p>
          <a:p>
            <a:pPr algn="just"/>
            <a:r>
              <a:rPr lang="pt-BR" dirty="0"/>
              <a:t>					    total 		35.024,00					</a:t>
            </a:r>
            <a:endParaRPr lang="pt-BR" b="1" dirty="0"/>
          </a:p>
          <a:p>
            <a:pPr algn="just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256639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10548ED-39F2-49FB-AAD4-81EC48C24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4800" dirty="0">
                <a:solidFill>
                  <a:schemeClr val="bg1"/>
                </a:solidFill>
              </a:rPr>
              <a:t>Considerações Finais</a:t>
            </a:r>
          </a:p>
        </p:txBody>
      </p:sp>
    </p:spTree>
    <p:extLst>
      <p:ext uri="{BB962C8B-B14F-4D97-AF65-F5344CB8AC3E}">
        <p14:creationId xmlns:p14="http://schemas.microsoft.com/office/powerpoint/2010/main" val="350552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43FCF-2233-4EA0-9FD9-211533763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3C4C52-A831-4545-8C0A-55B0CF462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800" dirty="0"/>
              <a:t>DÚVIDAS </a:t>
            </a:r>
          </a:p>
          <a:p>
            <a:endParaRPr lang="pt-BR" sz="4800" dirty="0"/>
          </a:p>
          <a:p>
            <a:r>
              <a:rPr lang="pt-BR" sz="4800" dirty="0"/>
              <a:t> SUGESTÕES</a:t>
            </a:r>
          </a:p>
        </p:txBody>
      </p:sp>
    </p:spTree>
    <p:extLst>
      <p:ext uri="{BB962C8B-B14F-4D97-AF65-F5344CB8AC3E}">
        <p14:creationId xmlns:p14="http://schemas.microsoft.com/office/powerpoint/2010/main" val="265721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744"/>
            <a:ext cx="12192000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5400" dirty="0">
                <a:solidFill>
                  <a:schemeClr val="bg1"/>
                </a:solidFill>
              </a:rPr>
              <a:t>Agrademos a atenção!</a:t>
            </a:r>
          </a:p>
          <a:p>
            <a:pPr marL="0" indent="0" algn="ctr">
              <a:buNone/>
            </a:pPr>
            <a:r>
              <a:rPr lang="pt-BR" sz="5400" dirty="0">
                <a:solidFill>
                  <a:schemeClr val="bg1"/>
                </a:solidFill>
              </a:rPr>
              <a:t>Administração 2021 / 2024.</a:t>
            </a:r>
          </a:p>
          <a:p>
            <a:pPr marL="0" indent="0" algn="ctr">
              <a:buNone/>
            </a:pPr>
            <a:endParaRPr lang="pt-BR" sz="54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pt-BR" sz="28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pt-BR" sz="28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pt-BR" sz="2800" dirty="0">
                <a:solidFill>
                  <a:schemeClr val="bg1"/>
                </a:solidFill>
              </a:rPr>
              <a:t>JOAO MARCOS BASSANI DOS SANTOS</a:t>
            </a:r>
          </a:p>
          <a:p>
            <a:pPr marL="0" indent="0" algn="r">
              <a:buNone/>
            </a:pPr>
            <a:r>
              <a:rPr lang="pt-BR" sz="2800" dirty="0">
                <a:solidFill>
                  <a:schemeClr val="bg1"/>
                </a:solidFill>
              </a:rPr>
              <a:t>Executivo Municipal </a:t>
            </a:r>
          </a:p>
        </p:txBody>
      </p:sp>
    </p:spTree>
    <p:extLst>
      <p:ext uri="{BB962C8B-B14F-4D97-AF65-F5344CB8AC3E}">
        <p14:creationId xmlns:p14="http://schemas.microsoft.com/office/powerpoint/2010/main" val="2944186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Audiência Pública </a:t>
            </a:r>
          </a:p>
        </p:txBody>
      </p:sp>
      <p:sp>
        <p:nvSpPr>
          <p:cNvPr id="4" name="Text Box 7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b="1" dirty="0"/>
              <a:t>Art. 48 da Lei de Responsabilidade Fiscal</a:t>
            </a:r>
          </a:p>
          <a:p>
            <a:pPr algn="ctr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800" b="1" dirty="0"/>
          </a:p>
          <a:p>
            <a:pPr algn="just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b="1" dirty="0"/>
              <a:t>Art. 48</a:t>
            </a:r>
            <a:r>
              <a:rPr lang="pt-BR" sz="2800" dirty="0"/>
              <a:t>. São instrumentos de transparência da gestão fiscal, aos quais será dada ampla divulgação, inclusive em meios eletrônicos de acesso público: os planos, orçamentos e leis de diretrizes orçamentárias; as prestações de contas e o respectivo parecer prévio; o Relatório Resumido da Execução Orçamentária e o Relatório de Gestão Fiscal; e as versões simplificadas desses documentos. </a:t>
            </a:r>
            <a:endParaRPr lang="pt-BR" sz="2800" b="1" dirty="0"/>
          </a:p>
          <a:p>
            <a:pPr algn="ctr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118221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923994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Art. 9 da Lei de Responsabilidade Fiscal - LC 101/00</a:t>
            </a:r>
            <a:br>
              <a:rPr lang="pt-BR" b="1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Text Box 7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b="1" dirty="0"/>
          </a:p>
          <a:p>
            <a:pPr algn="ctr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b="1" dirty="0"/>
          </a:p>
          <a:p>
            <a:pPr algn="ctr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b="1" dirty="0"/>
              <a:t>§ 4o</a:t>
            </a:r>
            <a:r>
              <a:rPr lang="pt-BR" dirty="0"/>
              <a:t> Até o final dos meses de maio, setembro e fevereiro, o Poder Executivo demonstrará e avaliará o cumprimento das metas fiscais de cada quadrimestre, em audiência pública na comissão referida no § 1o do art. 166 da Constituição ou equivalente nas Casas Legislativas estaduais e municipais.</a:t>
            </a:r>
          </a:p>
          <a:p>
            <a:pPr algn="ctr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800" dirty="0"/>
          </a:p>
          <a:p>
            <a:pPr algn="ctr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dirty="0"/>
              <a:t>Resolução de mesa nº 03/2020, art. 4º.</a:t>
            </a:r>
          </a:p>
          <a:p>
            <a:pPr algn="ctr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31547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9590C6-A626-4B5F-8109-838BCA189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Acompanhamento da Receita</a:t>
            </a: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4559270"/>
              </p:ext>
            </p:extLst>
          </p:nvPr>
        </p:nvGraphicFramePr>
        <p:xfrm>
          <a:off x="787402" y="1197326"/>
          <a:ext cx="9715498" cy="51350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42663">
                  <a:extLst>
                    <a:ext uri="{9D8B030D-6E8A-4147-A177-3AD203B41FA5}">
                      <a16:colId xmlns:a16="http://schemas.microsoft.com/office/drawing/2014/main" val="3108783390"/>
                    </a:ext>
                  </a:extLst>
                </a:gridCol>
                <a:gridCol w="2143750">
                  <a:extLst>
                    <a:ext uri="{9D8B030D-6E8A-4147-A177-3AD203B41FA5}">
                      <a16:colId xmlns:a16="http://schemas.microsoft.com/office/drawing/2014/main" val="3003471651"/>
                    </a:ext>
                  </a:extLst>
                </a:gridCol>
                <a:gridCol w="1817219">
                  <a:extLst>
                    <a:ext uri="{9D8B030D-6E8A-4147-A177-3AD203B41FA5}">
                      <a16:colId xmlns:a16="http://schemas.microsoft.com/office/drawing/2014/main" val="4104248006"/>
                    </a:ext>
                  </a:extLst>
                </a:gridCol>
                <a:gridCol w="1911866">
                  <a:extLst>
                    <a:ext uri="{9D8B030D-6E8A-4147-A177-3AD203B41FA5}">
                      <a16:colId xmlns:a16="http://schemas.microsoft.com/office/drawing/2014/main" val="1262163898"/>
                    </a:ext>
                  </a:extLst>
                </a:gridCol>
              </a:tblGrid>
              <a:tr h="2765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•ESPECIFICAÇÃO DAS CONTAS DE RECEITA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173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orçado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realizada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orçado mês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1934243475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173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548552671"/>
                  </a:ext>
                </a:extLst>
              </a:tr>
              <a:tr h="2765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RECEITAS CORRENTES IMPOSTOS, TAXAS E CONTRIBUIÇÕES DE MELHORIA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        2.266.537,00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1.380.218,28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755.512,33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3197794870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CONTRIBUIÇÕES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           991.750,00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   297.255,80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330.583,33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1139464291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RECEITA PATRIMONIAL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   1.440.111,00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      75.267,26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480.037,00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2154682518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 RECEITA DE SERVIÇOS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      569.824,00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   234.172,22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189.941,33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4107771302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 TRANSFERÊNCIAS CORRENTES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22.900.066,00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8.167.327,72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7.633.355,33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1901082731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 OUTRAS RECEITAS CORRENTES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      270.449,00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      24.919,33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   90.149,67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3134146852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SOMA DAS RECEITAS CORRENTES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28.438.737,00 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10.179.160,61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  9.479.579,00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2619316176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1031132887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RECEITAS CORRENTES INTRA-ORÇAMENTÁRIAS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 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2183873887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 CONTRIBUIÇÕES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        1.750.000,00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   582.829,06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     583.333,33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1263246267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 OUTRAS RECEITAS CORRENTES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                       -  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 60.440,46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                       -  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3778192496"/>
                  </a:ext>
                </a:extLst>
              </a:tr>
              <a:tr h="2765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SOMA DAS RECEITAS CORRENTES INTRA-ORÇAMENTÁRIAS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   1.750.000,00 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643.269,52 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     583.333,33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2519331496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2498817757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RECEITAS DE CAPITAL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3986197572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ALIENAÇÃO DE BENS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        33.517,00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                -  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                       -  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1260817646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TRANSFERÊNCIAS DE CAPITAL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              442,00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384.687,71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        147,33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949817836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OUTRAS RECEITAS DE CAPITAL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        10.058,00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                -  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          3.352,67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2060114260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SOMA DAS RECEITAS DE CAPITAL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        44.017,00 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384.687,71 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-R$                 81.499,59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619651138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611980609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40686400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 dirty="0">
                          <a:effectLst/>
                        </a:rPr>
                        <a:t>DEDUÇÕES DE RECEITA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-R$                 3.267.754,00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-R$          1.370.070,40 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-R$               746.733,73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2130909658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u="none" strike="noStrike">
                          <a:effectLst/>
                        </a:rPr>
                        <a:t> TOTAL DAS RECEITAS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     26.965.000,00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9.837.047,44 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       8.988.333,33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3934972192"/>
                  </a:ext>
                </a:extLst>
              </a:tr>
              <a:tr h="176010">
                <a:tc>
                  <a:txBody>
                    <a:bodyPr/>
                    <a:lstStyle/>
                    <a:p>
                      <a:pPr algn="l" rtl="0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u="none" strike="noStrike" dirty="0">
                          <a:effectLst/>
                        </a:rPr>
                        <a:t>109%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81" marR="8381" marT="8381" marB="0" anchor="b"/>
                </a:tc>
                <a:extLst>
                  <a:ext uri="{0D108BD9-81ED-4DB2-BD59-A6C34878D82A}">
                    <a16:rowId xmlns:a16="http://schemas.microsoft.com/office/drawing/2014/main" val="1842219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3883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pt-BR" sz="4800" dirty="0"/>
            </a:br>
            <a:endParaRPr lang="pt-BR" sz="4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584201"/>
            <a:ext cx="10972800" cy="5537199"/>
          </a:xfrm>
        </p:spPr>
        <p:txBody>
          <a:bodyPr>
            <a:noAutofit/>
          </a:bodyPr>
          <a:lstStyle/>
          <a:p>
            <a:r>
              <a:rPr lang="pt-BR" sz="2800" dirty="0"/>
              <a:t>PODER EXECUTIVO</a:t>
            </a:r>
          </a:p>
          <a:p>
            <a:r>
              <a:rPr lang="pt-BR" sz="2800" dirty="0"/>
              <a:t>Empenhado R$ 11.991.530,41</a:t>
            </a:r>
          </a:p>
          <a:p>
            <a:r>
              <a:rPr lang="pt-BR" sz="2800" dirty="0"/>
              <a:t>Liquidado R$ 6.699.983,42</a:t>
            </a:r>
          </a:p>
          <a:p>
            <a:r>
              <a:rPr lang="pt-BR" sz="2800" dirty="0"/>
              <a:t>Pago R$ 6.518.965,07</a:t>
            </a:r>
          </a:p>
          <a:p>
            <a:endParaRPr lang="pt-BR" sz="2800" dirty="0"/>
          </a:p>
          <a:p>
            <a:r>
              <a:rPr lang="pt-BR" sz="2800" dirty="0"/>
              <a:t>RESTOS A PAGAR </a:t>
            </a:r>
          </a:p>
          <a:p>
            <a:pPr marL="0" indent="0">
              <a:buNone/>
            </a:pPr>
            <a:r>
              <a:rPr lang="pt-BR" sz="2800" dirty="0"/>
              <a:t>PROCESSADOS R$ 227.328,70</a:t>
            </a:r>
          </a:p>
          <a:p>
            <a:pPr marL="0" indent="0">
              <a:buNone/>
            </a:pPr>
            <a:r>
              <a:rPr lang="pt-BR" sz="2800" dirty="0"/>
              <a:t>NÃO PROCESSADOS R$ 144,974,95</a:t>
            </a:r>
          </a:p>
          <a:p>
            <a:pPr marL="0" indent="0">
              <a:buNone/>
            </a:pPr>
            <a:r>
              <a:rPr lang="pt-BR" sz="2800" dirty="0"/>
              <a:t>TOTAL....R$ 372.303,65</a:t>
            </a:r>
          </a:p>
          <a:p>
            <a:pPr marL="0" indent="0">
              <a:buNone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024243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087066"/>
              </p:ext>
            </p:extLst>
          </p:nvPr>
        </p:nvGraphicFramePr>
        <p:xfrm>
          <a:off x="1511300" y="495302"/>
          <a:ext cx="9690099" cy="5845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1515">
                  <a:extLst>
                    <a:ext uri="{9D8B030D-6E8A-4147-A177-3AD203B41FA5}">
                      <a16:colId xmlns:a16="http://schemas.microsoft.com/office/drawing/2014/main" val="2685358660"/>
                    </a:ext>
                  </a:extLst>
                </a:gridCol>
                <a:gridCol w="1988898">
                  <a:extLst>
                    <a:ext uri="{9D8B030D-6E8A-4147-A177-3AD203B41FA5}">
                      <a16:colId xmlns:a16="http://schemas.microsoft.com/office/drawing/2014/main" val="47975440"/>
                    </a:ext>
                  </a:extLst>
                </a:gridCol>
                <a:gridCol w="2104533">
                  <a:extLst>
                    <a:ext uri="{9D8B030D-6E8A-4147-A177-3AD203B41FA5}">
                      <a16:colId xmlns:a16="http://schemas.microsoft.com/office/drawing/2014/main" val="453522744"/>
                    </a:ext>
                  </a:extLst>
                </a:gridCol>
                <a:gridCol w="2035153">
                  <a:extLst>
                    <a:ext uri="{9D8B030D-6E8A-4147-A177-3AD203B41FA5}">
                      <a16:colId xmlns:a16="http://schemas.microsoft.com/office/drawing/2014/main" val="1575493943"/>
                    </a:ext>
                  </a:extLst>
                </a:gridCol>
              </a:tblGrid>
              <a:tr h="21867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EMPENHADO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LIQUIDADO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PAGO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extLst>
                  <a:ext uri="{0D108BD9-81ED-4DB2-BD59-A6C34878D82A}">
                    <a16:rowId xmlns:a16="http://schemas.microsoft.com/office/drawing/2014/main" val="2353072402"/>
                  </a:ext>
                </a:extLst>
              </a:tr>
              <a:tr h="38268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3.1.9.0.08.00.00.00 - OUTROS BENEFÍCIOS ASSISTENCIAIS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R$122.938,95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R$122.938,95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R$122.938,95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extLst>
                  <a:ext uri="{0D108BD9-81ED-4DB2-BD59-A6C34878D82A}">
                    <a16:rowId xmlns:a16="http://schemas.microsoft.com/office/drawing/2014/main" val="549474385"/>
                  </a:ext>
                </a:extLst>
              </a:tr>
              <a:tr h="38268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3.1.9.0.11.00.00.00 - VENCIMENTOS E VANTAGENS FIXAS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2.923.667,23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  2.923.667,23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2.923.667,23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extLst>
                  <a:ext uri="{0D108BD9-81ED-4DB2-BD59-A6C34878D82A}">
                    <a16:rowId xmlns:a16="http://schemas.microsoft.com/office/drawing/2014/main" val="1385137506"/>
                  </a:ext>
                </a:extLst>
              </a:tr>
              <a:tr h="38268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3.1.9.0.13.00.00.00 - OBRIGAÇÕES PATRONAIS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     77.432,52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       77.432,52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      77.432,52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extLst>
                  <a:ext uri="{0D108BD9-81ED-4DB2-BD59-A6C34878D82A}">
                    <a16:rowId xmlns:a16="http://schemas.microsoft.com/office/drawing/2014/main" val="977540261"/>
                  </a:ext>
                </a:extLst>
              </a:tr>
              <a:tr h="38268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3.1.9.1.13.00.00.00 - OBRIGAÇÕES PATRONAIS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 556.493,90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   556.493,90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    556.493,90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extLst>
                  <a:ext uri="{0D108BD9-81ED-4DB2-BD59-A6C34878D82A}">
                    <a16:rowId xmlns:a16="http://schemas.microsoft.com/office/drawing/2014/main" val="236555654"/>
                  </a:ext>
                </a:extLst>
              </a:tr>
              <a:tr h="38268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3.2.9.0.21.00.00.00 - JUROS SOBRE A DÍVIDA POR CONTRATO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   11.665,37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     11.665,37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      11.665,37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extLst>
                  <a:ext uri="{0D108BD9-81ED-4DB2-BD59-A6C34878D82A}">
                    <a16:rowId xmlns:a16="http://schemas.microsoft.com/office/drawing/2014/main" val="517941977"/>
                  </a:ext>
                </a:extLst>
              </a:tr>
              <a:tr h="38268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3.3.5.0.43.00.00.00 - SUBVENÇÕES SOCIAIS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   92.093,00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     23.889,00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      23.889,00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extLst>
                  <a:ext uri="{0D108BD9-81ED-4DB2-BD59-A6C34878D82A}">
                    <a16:rowId xmlns:a16="http://schemas.microsoft.com/office/drawing/2014/main" val="1229467844"/>
                  </a:ext>
                </a:extLst>
              </a:tr>
              <a:tr h="229608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3.3.9.0.14.00.00.00 - DIÁRIAS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   38.243,34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     38.243,34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      38.243,34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extLst>
                  <a:ext uri="{0D108BD9-81ED-4DB2-BD59-A6C34878D82A}">
                    <a16:rowId xmlns:a16="http://schemas.microsoft.com/office/drawing/2014/main" val="2108104657"/>
                  </a:ext>
                </a:extLst>
              </a:tr>
              <a:tr h="393614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3.3.9.0.30.00.00.00 - MATERIAL DE CONSUMO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 865.728,20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     631.156,54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    509.451,82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extLst>
                  <a:ext uri="{0D108BD9-81ED-4DB2-BD59-A6C34878D82A}">
                    <a16:rowId xmlns:a16="http://schemas.microsoft.com/office/drawing/2014/main" val="486652855"/>
                  </a:ext>
                </a:extLst>
              </a:tr>
              <a:tr h="38268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3.3.9.0.33.00.00.00 - PASSAGENS E DESPESAS COM LOCOMOÇÃO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         148,41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           148,41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            148,41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extLst>
                  <a:ext uri="{0D108BD9-81ED-4DB2-BD59-A6C34878D82A}">
                    <a16:rowId xmlns:a16="http://schemas.microsoft.com/office/drawing/2014/main" val="2539542420"/>
                  </a:ext>
                </a:extLst>
              </a:tr>
              <a:tr h="57948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3.3.9.0.36.00.00.00 - OUTROS SERVIÇOS DE TERCEIROS - PESSOA FÍSIC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   82.228,72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     52.009,60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      52.009,60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extLst>
                  <a:ext uri="{0D108BD9-81ED-4DB2-BD59-A6C34878D82A}">
                    <a16:rowId xmlns:a16="http://schemas.microsoft.com/office/drawing/2014/main" val="1665912154"/>
                  </a:ext>
                </a:extLst>
              </a:tr>
              <a:tr h="57948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3.3.9.0.39.00.00.00 - OUTROS SERVIÇOS DE TERCEIROS - PESSOA JURÍDICA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2.253.042,77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1.717.468,51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1.684.018,57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extLst>
                  <a:ext uri="{0D108BD9-81ED-4DB2-BD59-A6C34878D82A}">
                    <a16:rowId xmlns:a16="http://schemas.microsoft.com/office/drawing/2014/main" val="3451377345"/>
                  </a:ext>
                </a:extLst>
              </a:tr>
              <a:tr h="56855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3.3.9.0.40.00.00.00 - SERVIÇOS DE TECNOLOGIA DA INFORMAÇÃO E COMUNICA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 196.525,60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     26.845,60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      26.335,60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extLst>
                  <a:ext uri="{0D108BD9-81ED-4DB2-BD59-A6C34878D82A}">
                    <a16:rowId xmlns:a16="http://schemas.microsoft.com/office/drawing/2014/main" val="1862582348"/>
                  </a:ext>
                </a:extLst>
              </a:tr>
              <a:tr h="38268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3.3.9.0.46.00.00.00 - AUXÍLIO - ALIMENTAÇÃO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   107.813,29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>
                          <a:effectLst/>
                        </a:rPr>
                        <a:t> R$             81.137,97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u="none" strike="noStrike" dirty="0">
                          <a:effectLst/>
                        </a:rPr>
                        <a:t> R$            81.137,97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88" marR="8788" marT="8788" marB="0" anchor="b"/>
                </a:tc>
                <a:extLst>
                  <a:ext uri="{0D108BD9-81ED-4DB2-BD59-A6C34878D82A}">
                    <a16:rowId xmlns:a16="http://schemas.microsoft.com/office/drawing/2014/main" val="1438226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6903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316693"/>
              </p:ext>
            </p:extLst>
          </p:nvPr>
        </p:nvGraphicFramePr>
        <p:xfrm>
          <a:off x="1371600" y="1155702"/>
          <a:ext cx="9423401" cy="37885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63493">
                  <a:extLst>
                    <a:ext uri="{9D8B030D-6E8A-4147-A177-3AD203B41FA5}">
                      <a16:colId xmlns:a16="http://schemas.microsoft.com/office/drawing/2014/main" val="2710270447"/>
                    </a:ext>
                  </a:extLst>
                </a:gridCol>
                <a:gridCol w="1934159">
                  <a:extLst>
                    <a:ext uri="{9D8B030D-6E8A-4147-A177-3AD203B41FA5}">
                      <a16:colId xmlns:a16="http://schemas.microsoft.com/office/drawing/2014/main" val="3493091002"/>
                    </a:ext>
                  </a:extLst>
                </a:gridCol>
                <a:gridCol w="2046610">
                  <a:extLst>
                    <a:ext uri="{9D8B030D-6E8A-4147-A177-3AD203B41FA5}">
                      <a16:colId xmlns:a16="http://schemas.microsoft.com/office/drawing/2014/main" val="678586292"/>
                    </a:ext>
                  </a:extLst>
                </a:gridCol>
                <a:gridCol w="1979139">
                  <a:extLst>
                    <a:ext uri="{9D8B030D-6E8A-4147-A177-3AD203B41FA5}">
                      <a16:colId xmlns:a16="http://schemas.microsoft.com/office/drawing/2014/main" val="1552239487"/>
                    </a:ext>
                  </a:extLst>
                </a:gridCol>
              </a:tblGrid>
              <a:tr h="58414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3.3.9.0.47.00.00.00 OBRIGAÇÕES TRIBUTARIAS E CONTRIBUTIVAS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R$90.962,51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R$90.962,51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R$90.962,51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0196223"/>
                  </a:ext>
                </a:extLst>
              </a:tr>
              <a:tr h="58414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3.3.9.0.91.00.00.00 SENTENÇAS JUDICIAIS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R$128.703,60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R$128.703,60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R$104.752,01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8372639"/>
                  </a:ext>
                </a:extLst>
              </a:tr>
              <a:tr h="58414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3.3.9.0.93.00.00.00 INDENIZAÇÕES E RESTITUIÇÕES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R$384,24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R$384,24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R$384,24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3462509"/>
                  </a:ext>
                </a:extLst>
              </a:tr>
              <a:tr h="58414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4.4.9.0.51.00.00.00 - OBRAS E INSTALAÇÕES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R$4.293.688,78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R$43.392,33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R$43.392,33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9540609"/>
                  </a:ext>
                </a:extLst>
              </a:tr>
              <a:tr h="86786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4.4.9.0.52.00.00.00 - EQUIPAMENTOS E MATERIAL PERMANENTE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R$91.079,27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R$36.880,27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R$35.681,68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9622946"/>
                  </a:ext>
                </a:extLst>
              </a:tr>
              <a:tr h="58414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4.6.9.0.71.00.00.00 - PRINCIPAL DA DÍVIDA CONTRATUAL RESGATADO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R$137.408,53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R$137.408,53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R$137.408,53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5744731"/>
                  </a:ext>
                </a:extLst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5098383" y="4944269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R$11.991.530,41  </a:t>
            </a:r>
            <a:r>
              <a:rPr lang="pt-BR" b="1" dirty="0"/>
              <a:t>           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R$6.699.983,42</a:t>
            </a:r>
            <a:r>
              <a:rPr lang="pt-BR" b="1" dirty="0"/>
              <a:t>        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R$6.518.965,07</a:t>
            </a:r>
            <a:r>
              <a:rPr lang="pt-BR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8297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5000" dirty="0"/>
              <a:t>Índices de aplicação </a:t>
            </a:r>
          </a:p>
        </p:txBody>
      </p:sp>
    </p:spTree>
    <p:extLst>
      <p:ext uri="{BB962C8B-B14F-4D97-AF65-F5344CB8AC3E}">
        <p14:creationId xmlns:p14="http://schemas.microsoft.com/office/powerpoint/2010/main" val="232711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C7E9DA-234F-4EE4-AE4F-272B29D18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457197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b="1" dirty="0"/>
              <a:t>Educação </a:t>
            </a:r>
            <a:br>
              <a:rPr lang="pt-BR" sz="4000" b="1" dirty="0"/>
            </a:br>
            <a:endParaRPr lang="pt-BR" sz="4000" dirty="0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079BF788-81DA-4C85-8853-F35F60847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86623"/>
            <a:ext cx="10972800" cy="5139542"/>
          </a:xfrm>
        </p:spPr>
        <p:txBody>
          <a:bodyPr>
            <a:normAutofit/>
          </a:bodyPr>
          <a:lstStyle/>
          <a:p>
            <a:pPr algn="just"/>
            <a:r>
              <a:rPr lang="pt-BR" sz="1800" dirty="0"/>
              <a:t>Recursos aplicados na Manutenção e Desenvolvimento do Ensino - MDE, incluindo os Recursos do FUNDEB No primeiro quadrimestre foram investidos R$ </a:t>
            </a:r>
            <a:r>
              <a:rPr lang="pt-BR" sz="1800" b="1" dirty="0"/>
              <a:t>1.684.306,68</a:t>
            </a:r>
            <a:r>
              <a:rPr lang="pt-BR" sz="1800" dirty="0"/>
              <a:t> ( um milhão seiscentos e oitenta e quatro mil trezentos e seis reais e sessenta e oito centavos) na MDE, o que corresponde a </a:t>
            </a:r>
            <a:r>
              <a:rPr lang="pt-BR" sz="1800" b="1" dirty="0"/>
              <a:t>23,47 %</a:t>
            </a:r>
            <a:r>
              <a:rPr lang="pt-BR" sz="1800" dirty="0"/>
              <a:t> da receita resultante de impostos e transferências. O valor despendido na MDE pode ser assim identificado: </a:t>
            </a:r>
          </a:p>
          <a:p>
            <a:pPr marL="0" indent="0" algn="just">
              <a:buNone/>
            </a:pPr>
            <a:r>
              <a:rPr lang="pt-BR" sz="1800" dirty="0"/>
              <a:t>Recurso</a:t>
            </a:r>
          </a:p>
          <a:p>
            <a:pPr algn="just"/>
            <a:r>
              <a:rPr lang="pt-BR" sz="1900" dirty="0"/>
              <a:t> 20 Ensino Fundamental                      	    399.676,11</a:t>
            </a:r>
          </a:p>
          <a:p>
            <a:pPr algn="just"/>
            <a:r>
              <a:rPr lang="pt-BR" sz="1900" dirty="0"/>
              <a:t>20 Educação Infantil                                   	    216.536,55</a:t>
            </a:r>
          </a:p>
          <a:p>
            <a:pPr algn="just"/>
            <a:r>
              <a:rPr lang="pt-BR" sz="1900" dirty="0"/>
              <a:t>20 Transporte rodoviário                           	      91.212,54</a:t>
            </a:r>
          </a:p>
          <a:p>
            <a:pPr algn="just"/>
            <a:r>
              <a:rPr lang="pt-BR" sz="1900" dirty="0"/>
              <a:t>31 Ensino Fundamental                         	    540.946,78</a:t>
            </a:r>
          </a:p>
          <a:p>
            <a:pPr algn="just"/>
            <a:r>
              <a:rPr lang="pt-BR" sz="1900" dirty="0"/>
              <a:t>31 Educação Infantil     			    381.728,84</a:t>
            </a:r>
          </a:p>
          <a:p>
            <a:pPr algn="just"/>
            <a:r>
              <a:rPr lang="pt-BR" sz="1900" dirty="0"/>
              <a:t>(+) Perda com o FUNDEB		      54.512,91</a:t>
            </a:r>
          </a:p>
          <a:p>
            <a:pPr algn="just"/>
            <a:r>
              <a:rPr lang="pt-BR" sz="1900" dirty="0"/>
              <a:t>(-) Desp. </a:t>
            </a:r>
            <a:r>
              <a:rPr lang="pt-BR" sz="1900" dirty="0" err="1"/>
              <a:t>Liq</a:t>
            </a:r>
            <a:r>
              <a:rPr lang="pt-BR" sz="1900" dirty="0"/>
              <a:t>. </a:t>
            </a:r>
            <a:r>
              <a:rPr lang="pt-BR" sz="1900" dirty="0" err="1"/>
              <a:t>Rend</a:t>
            </a:r>
            <a:r>
              <a:rPr lang="pt-BR" sz="1900" dirty="0"/>
              <a:t>. MDE/FUNDEB		           307,05</a:t>
            </a:r>
          </a:p>
          <a:p>
            <a:pPr marL="0" indent="0" algn="just">
              <a:buNone/>
            </a:pPr>
            <a:r>
              <a:rPr lang="pt-BR" sz="1900" dirty="0"/>
              <a:t>TOTAL 					      </a:t>
            </a:r>
            <a:r>
              <a:rPr lang="pt-BR" sz="2000" dirty="0"/>
              <a:t>1.684.306,68</a:t>
            </a:r>
            <a:endParaRPr lang="pt-BR" sz="1900" b="1" dirty="0"/>
          </a:p>
        </p:txBody>
      </p:sp>
    </p:spTree>
    <p:extLst>
      <p:ext uri="{BB962C8B-B14F-4D97-AF65-F5344CB8AC3E}">
        <p14:creationId xmlns:p14="http://schemas.microsoft.com/office/powerpoint/2010/main" val="417393862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2124</TotalTime>
  <Words>1451</Words>
  <Application>Microsoft Office PowerPoint</Application>
  <PresentationFormat>Widescreen</PresentationFormat>
  <Paragraphs>309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1_Tema do Office</vt:lpstr>
      <vt:lpstr>Tema do Office</vt:lpstr>
      <vt:lpstr>Estado do Rio Grande do Sul Prefeitura Municipal de Maquiné/RS</vt:lpstr>
      <vt:lpstr>Audiência Pública </vt:lpstr>
      <vt:lpstr>Art. 9 da Lei de Responsabilidade Fiscal - LC 101/00  </vt:lpstr>
      <vt:lpstr>Acompanhamento da Receita</vt:lpstr>
      <vt:lpstr> </vt:lpstr>
      <vt:lpstr>Apresentação do PowerPoint</vt:lpstr>
      <vt:lpstr>Apresentação do PowerPoint</vt:lpstr>
      <vt:lpstr>Apresentação do PowerPoint</vt:lpstr>
      <vt:lpstr>Educação  </vt:lpstr>
      <vt:lpstr>      </vt:lpstr>
      <vt:lpstr> Saúde</vt:lpstr>
      <vt:lpstr>Despesa com Pessoal  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Estado do Rio Grande do Sul Prefeitura Municipal de Maquiné/RS</dc:title>
  <dc:creator>Terminal2</dc:creator>
  <cp:lastModifiedBy>Ana Cristina</cp:lastModifiedBy>
  <cp:revision>91</cp:revision>
  <dcterms:created xsi:type="dcterms:W3CDTF">2015-07-21T16:08:57Z</dcterms:created>
  <dcterms:modified xsi:type="dcterms:W3CDTF">2021-05-28T13:41:01Z</dcterms:modified>
</cp:coreProperties>
</file>